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56FBE505-3F3B-7846-B9FE-CDECD8B769B9}" type="datetimeFigureOut">
              <a:rPr lang="en-US" smtClean="0"/>
              <a:t>3/1/19</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2B5DDA79-351D-BB4A-8319-272393F4CD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56FBE505-3F3B-7846-B9FE-CDECD8B769B9}"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DDA79-351D-BB4A-8319-272393F4CD3C}"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56FBE505-3F3B-7846-B9FE-CDECD8B769B9}"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DDA79-351D-BB4A-8319-272393F4CD3C}"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6FBE505-3F3B-7846-B9FE-CDECD8B769B9}" type="datetimeFigureOut">
              <a:rPr lang="en-US" smtClean="0"/>
              <a:t>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5DDA79-351D-BB4A-8319-272393F4CD3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BE505-3F3B-7846-B9FE-CDECD8B769B9}" type="datetimeFigureOut">
              <a:rPr lang="en-US" smtClean="0"/>
              <a:t>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5DDA79-351D-BB4A-8319-272393F4CD3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FBE505-3F3B-7846-B9FE-CDECD8B769B9}"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DDA79-351D-BB4A-8319-272393F4CD3C}"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FBE505-3F3B-7846-B9FE-CDECD8B769B9}"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DDA79-351D-BB4A-8319-272393F4CD3C}"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FBE505-3F3B-7846-B9FE-CDECD8B769B9}"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DDA79-351D-BB4A-8319-272393F4CD3C}"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FBE505-3F3B-7846-B9FE-CDECD8B769B9}"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DDA79-351D-BB4A-8319-272393F4CD3C}"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FBE505-3F3B-7846-B9FE-CDECD8B769B9}"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DDA79-351D-BB4A-8319-272393F4CD3C}"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6FBE505-3F3B-7846-B9FE-CDECD8B769B9}"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DDA79-351D-BB4A-8319-272393F4CD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6FBE505-3F3B-7846-B9FE-CDECD8B769B9}"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DDA79-351D-BB4A-8319-272393F4CD3C}"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6FBE505-3F3B-7846-B9FE-CDECD8B769B9}"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DDA79-351D-BB4A-8319-272393F4CD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56FBE505-3F3B-7846-B9FE-CDECD8B769B9}" type="datetimeFigureOut">
              <a:rPr lang="en-US" smtClean="0"/>
              <a:t>3/1/19</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2B5DDA79-351D-BB4A-8319-272393F4CD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a:t>Click to edit Master text styles</a:t>
            </a:r>
          </a:p>
        </p:txBody>
      </p:sp>
      <p:sp>
        <p:nvSpPr>
          <p:cNvPr id="4" name="Date Placeholder 3"/>
          <p:cNvSpPr>
            <a:spLocks noGrp="1"/>
          </p:cNvSpPr>
          <p:nvPr>
            <p:ph type="dt" sz="half" idx="10"/>
          </p:nvPr>
        </p:nvSpPr>
        <p:spPr/>
        <p:txBody>
          <a:bodyPr/>
          <a:lstStyle/>
          <a:p>
            <a:fld id="{56FBE505-3F3B-7846-B9FE-CDECD8B769B9}"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DDA79-351D-BB4A-8319-272393F4CD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FBE505-3F3B-7846-B9FE-CDECD8B769B9}"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DDA79-351D-BB4A-8319-272393F4CD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FBE505-3F3B-7846-B9FE-CDECD8B769B9}"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DDA79-351D-BB4A-8319-272393F4CD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56FBE505-3F3B-7846-B9FE-CDECD8B769B9}"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DDA79-351D-BB4A-8319-272393F4CD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56FBE505-3F3B-7846-B9FE-CDECD8B769B9}" type="datetimeFigureOut">
              <a:rPr lang="en-US" smtClean="0"/>
              <a:t>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5DDA79-351D-BB4A-8319-272393F4CD3C}"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56FBE505-3F3B-7846-B9FE-CDECD8B769B9}"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DDA79-351D-BB4A-8319-272393F4CD3C}"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56FBE505-3F3B-7846-B9FE-CDECD8B769B9}" type="datetimeFigureOut">
              <a:rPr lang="en-US" smtClean="0"/>
              <a:t>3/1/19</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2B5DDA79-351D-BB4A-8319-272393F4CD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 id="2147483726"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b="1" dirty="0"/>
              <a:t>Civics Test</a:t>
            </a:r>
          </a:p>
        </p:txBody>
      </p:sp>
      <p:sp>
        <p:nvSpPr>
          <p:cNvPr id="3" name="Subtitle 2"/>
          <p:cNvSpPr>
            <a:spLocks noGrp="1"/>
          </p:cNvSpPr>
          <p:nvPr>
            <p:ph type="subTitle" idx="1"/>
          </p:nvPr>
        </p:nvSpPr>
        <p:spPr/>
        <p:txBody>
          <a:bodyPr>
            <a:noAutofit/>
          </a:bodyPr>
          <a:lstStyle/>
          <a:p>
            <a:r>
              <a:rPr lang="en-US" sz="3200" b="1" dirty="0"/>
              <a:t>Questions We Haven’t Covered Yet in Class</a:t>
            </a:r>
          </a:p>
        </p:txBody>
      </p:sp>
    </p:spTree>
    <p:extLst>
      <p:ext uri="{BB962C8B-B14F-4D97-AF65-F5344CB8AC3E}">
        <p14:creationId xmlns:p14="http://schemas.microsoft.com/office/powerpoint/2010/main" val="354215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74, 75, 76</a:t>
            </a:r>
          </a:p>
        </p:txBody>
      </p:sp>
      <p:sp>
        <p:nvSpPr>
          <p:cNvPr id="3" name="Content Placeholder 2"/>
          <p:cNvSpPr>
            <a:spLocks noGrp="1"/>
          </p:cNvSpPr>
          <p:nvPr>
            <p:ph idx="1"/>
          </p:nvPr>
        </p:nvSpPr>
        <p:spPr>
          <a:xfrm>
            <a:off x="914400" y="1735138"/>
            <a:ext cx="7313613" cy="4756808"/>
          </a:xfrm>
        </p:spPr>
        <p:txBody>
          <a:bodyPr>
            <a:noAutofit/>
          </a:bodyPr>
          <a:lstStyle/>
          <a:p>
            <a:r>
              <a:rPr lang="en-US" sz="2600" b="1" dirty="0"/>
              <a:t>74. Name one problem that led to the Civil War.</a:t>
            </a:r>
          </a:p>
          <a:p>
            <a:pPr lvl="1"/>
            <a:r>
              <a:rPr lang="en-US" sz="2600" b="1" dirty="0"/>
              <a:t>Slavery, economic reasons, states’ rights</a:t>
            </a:r>
          </a:p>
          <a:p>
            <a:r>
              <a:rPr lang="en-US" sz="2600" b="1" dirty="0"/>
              <a:t>75. What was one thing that Abraham Lincoln did?</a:t>
            </a:r>
          </a:p>
          <a:p>
            <a:pPr lvl="1"/>
            <a:r>
              <a:rPr lang="en-US" sz="2600" b="1" dirty="0"/>
              <a:t>Freed the slaves, saved the Union, led the US during the Civil War</a:t>
            </a:r>
          </a:p>
          <a:p>
            <a:r>
              <a:rPr lang="en-US" sz="2600" b="1" dirty="0"/>
              <a:t>76. What did the Emancipation Proclamation do?</a:t>
            </a:r>
          </a:p>
          <a:p>
            <a:pPr lvl="1"/>
            <a:r>
              <a:rPr lang="en-US" sz="2600" b="1" dirty="0"/>
              <a:t>Freed the slaves in the South/Confederate states</a:t>
            </a:r>
          </a:p>
        </p:txBody>
      </p:sp>
    </p:spTree>
    <p:extLst>
      <p:ext uri="{BB962C8B-B14F-4D97-AF65-F5344CB8AC3E}">
        <p14:creationId xmlns:p14="http://schemas.microsoft.com/office/powerpoint/2010/main" val="7374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77, 78, 79</a:t>
            </a:r>
          </a:p>
        </p:txBody>
      </p:sp>
      <p:sp>
        <p:nvSpPr>
          <p:cNvPr id="3" name="Content Placeholder 2"/>
          <p:cNvSpPr>
            <a:spLocks noGrp="1"/>
          </p:cNvSpPr>
          <p:nvPr>
            <p:ph idx="1"/>
          </p:nvPr>
        </p:nvSpPr>
        <p:spPr/>
        <p:txBody>
          <a:bodyPr>
            <a:noAutofit/>
          </a:bodyPr>
          <a:lstStyle/>
          <a:p>
            <a:r>
              <a:rPr lang="en-US" sz="2800" b="1" dirty="0"/>
              <a:t>77. What did Susan B Anthony do?</a:t>
            </a:r>
          </a:p>
          <a:p>
            <a:pPr lvl="1"/>
            <a:r>
              <a:rPr lang="en-US" sz="2800" b="1" dirty="0"/>
              <a:t>Fought for women’s rights, fought for civil rights</a:t>
            </a:r>
          </a:p>
          <a:p>
            <a:r>
              <a:rPr lang="en-US" sz="2800" b="1" dirty="0"/>
              <a:t>78. Name one war fought by the US in the 1900s.</a:t>
            </a:r>
          </a:p>
          <a:p>
            <a:pPr lvl="1"/>
            <a:r>
              <a:rPr lang="en-US" sz="2800" b="1" dirty="0"/>
              <a:t>World War I, World War II, Korean War, Vietnam War, (Persian) Gulf War</a:t>
            </a:r>
          </a:p>
          <a:p>
            <a:r>
              <a:rPr lang="en-US" sz="2800" b="1" dirty="0"/>
              <a:t>79. Who was President during World War I?</a:t>
            </a:r>
          </a:p>
          <a:p>
            <a:pPr lvl="1"/>
            <a:r>
              <a:rPr lang="en-US" sz="2800" b="1" dirty="0"/>
              <a:t>Woodrow Wilson</a:t>
            </a:r>
          </a:p>
        </p:txBody>
      </p:sp>
    </p:spTree>
    <p:extLst>
      <p:ext uri="{BB962C8B-B14F-4D97-AF65-F5344CB8AC3E}">
        <p14:creationId xmlns:p14="http://schemas.microsoft.com/office/powerpoint/2010/main" val="103648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Questions 80, 81, 82</a:t>
            </a:r>
          </a:p>
        </p:txBody>
      </p:sp>
      <p:sp>
        <p:nvSpPr>
          <p:cNvPr id="3" name="Content Placeholder 2"/>
          <p:cNvSpPr>
            <a:spLocks noGrp="1"/>
          </p:cNvSpPr>
          <p:nvPr>
            <p:ph idx="1"/>
          </p:nvPr>
        </p:nvSpPr>
        <p:spPr/>
        <p:txBody>
          <a:bodyPr>
            <a:noAutofit/>
          </a:bodyPr>
          <a:lstStyle/>
          <a:p>
            <a:r>
              <a:rPr lang="en-US" sz="2800" b="1" dirty="0"/>
              <a:t>80. Who was President during the Great Depression and World War II?</a:t>
            </a:r>
          </a:p>
          <a:p>
            <a:pPr lvl="1"/>
            <a:r>
              <a:rPr lang="en-US" sz="2800" b="1" dirty="0"/>
              <a:t>Franklin D. Roosevelt</a:t>
            </a:r>
          </a:p>
          <a:p>
            <a:r>
              <a:rPr lang="en-US" sz="2800" b="1" dirty="0"/>
              <a:t>81. Who did the US fight in World War II?</a:t>
            </a:r>
          </a:p>
          <a:p>
            <a:pPr lvl="1"/>
            <a:r>
              <a:rPr lang="en-US" sz="2800" b="1" dirty="0"/>
              <a:t>Japan, Germany, and Italy</a:t>
            </a:r>
          </a:p>
          <a:p>
            <a:r>
              <a:rPr lang="en-US" sz="2800" b="1" dirty="0"/>
              <a:t>82. Before he was President, Eisenhower was a general. What war was he in?</a:t>
            </a:r>
          </a:p>
          <a:p>
            <a:pPr lvl="1"/>
            <a:r>
              <a:rPr lang="en-US" sz="2800" b="1" dirty="0"/>
              <a:t>World War II</a:t>
            </a:r>
          </a:p>
        </p:txBody>
      </p:sp>
    </p:spTree>
    <p:extLst>
      <p:ext uri="{BB962C8B-B14F-4D97-AF65-F5344CB8AC3E}">
        <p14:creationId xmlns:p14="http://schemas.microsoft.com/office/powerpoint/2010/main" val="142363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83, 84, 85</a:t>
            </a:r>
          </a:p>
        </p:txBody>
      </p:sp>
      <p:sp>
        <p:nvSpPr>
          <p:cNvPr id="3" name="Content Placeholder 2"/>
          <p:cNvSpPr>
            <a:spLocks noGrp="1"/>
          </p:cNvSpPr>
          <p:nvPr>
            <p:ph idx="1"/>
          </p:nvPr>
        </p:nvSpPr>
        <p:spPr>
          <a:xfrm>
            <a:off x="914400" y="1735138"/>
            <a:ext cx="7313613" cy="4915578"/>
          </a:xfrm>
        </p:spPr>
        <p:txBody>
          <a:bodyPr>
            <a:normAutofit/>
          </a:bodyPr>
          <a:lstStyle/>
          <a:p>
            <a:r>
              <a:rPr lang="en-US" sz="2800" b="1" dirty="0"/>
              <a:t>83. During the Cold War, what was the main concern of the US?</a:t>
            </a:r>
          </a:p>
          <a:p>
            <a:pPr lvl="1"/>
            <a:r>
              <a:rPr lang="en-US" sz="2800" b="1" dirty="0"/>
              <a:t>Communism</a:t>
            </a:r>
          </a:p>
          <a:p>
            <a:r>
              <a:rPr lang="en-US" sz="2800" b="1" dirty="0"/>
              <a:t>84. What movement tried to end racial discrimination?</a:t>
            </a:r>
          </a:p>
          <a:p>
            <a:pPr lvl="1"/>
            <a:r>
              <a:rPr lang="en-US" sz="2800" b="1" dirty="0"/>
              <a:t>Civil Rights Movement</a:t>
            </a:r>
          </a:p>
          <a:p>
            <a:r>
              <a:rPr lang="en-US" sz="2800" b="1" dirty="0"/>
              <a:t>85. What did Martin Luther King Jr. do?</a:t>
            </a:r>
          </a:p>
          <a:p>
            <a:pPr lvl="1"/>
            <a:r>
              <a:rPr lang="en-US" sz="2800" b="1" dirty="0"/>
              <a:t>Fought for Civil Rights</a:t>
            </a:r>
          </a:p>
          <a:p>
            <a:pPr lvl="1"/>
            <a:r>
              <a:rPr lang="en-US" sz="2800" b="1" dirty="0"/>
              <a:t>Worked for equality for all Americans</a:t>
            </a:r>
          </a:p>
        </p:txBody>
      </p:sp>
    </p:spTree>
    <p:extLst>
      <p:ext uri="{BB962C8B-B14F-4D97-AF65-F5344CB8AC3E}">
        <p14:creationId xmlns:p14="http://schemas.microsoft.com/office/powerpoint/2010/main" val="340503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88, 89, 90</a:t>
            </a:r>
          </a:p>
        </p:txBody>
      </p:sp>
      <p:sp>
        <p:nvSpPr>
          <p:cNvPr id="3" name="Content Placeholder 2"/>
          <p:cNvSpPr>
            <a:spLocks noGrp="1"/>
          </p:cNvSpPr>
          <p:nvPr>
            <p:ph idx="1"/>
          </p:nvPr>
        </p:nvSpPr>
        <p:spPr>
          <a:xfrm>
            <a:off x="914400" y="1735138"/>
            <a:ext cx="7313613" cy="4845014"/>
          </a:xfrm>
        </p:spPr>
        <p:txBody>
          <a:bodyPr>
            <a:noAutofit/>
          </a:bodyPr>
          <a:lstStyle/>
          <a:p>
            <a:r>
              <a:rPr lang="en-US" sz="2800" b="1" dirty="0"/>
              <a:t>88. Name one of the two longest rivers in the US.</a:t>
            </a:r>
          </a:p>
          <a:p>
            <a:pPr lvl="1"/>
            <a:r>
              <a:rPr lang="en-US" sz="2800" b="1" dirty="0"/>
              <a:t>Missouri River</a:t>
            </a:r>
          </a:p>
          <a:p>
            <a:pPr lvl="1"/>
            <a:r>
              <a:rPr lang="en-US" sz="2800" b="1" dirty="0"/>
              <a:t>Mississippi River</a:t>
            </a:r>
          </a:p>
          <a:p>
            <a:r>
              <a:rPr lang="en-US" sz="2800" b="1" dirty="0"/>
              <a:t>89. What ocean is on the West Coast of the United States?</a:t>
            </a:r>
          </a:p>
          <a:p>
            <a:pPr lvl="1"/>
            <a:r>
              <a:rPr lang="en-US" sz="2800" b="1" dirty="0"/>
              <a:t>Pacific Ocean</a:t>
            </a:r>
          </a:p>
          <a:p>
            <a:r>
              <a:rPr lang="en-US" sz="2800" b="1" dirty="0"/>
              <a:t>90. What ocean is on the East Coast of the United States?</a:t>
            </a:r>
          </a:p>
          <a:p>
            <a:pPr lvl="1"/>
            <a:r>
              <a:rPr lang="en-US" sz="2800" b="1" dirty="0"/>
              <a:t>Atlantic Ocean</a:t>
            </a:r>
          </a:p>
        </p:txBody>
      </p:sp>
    </p:spTree>
    <p:extLst>
      <p:ext uri="{BB962C8B-B14F-4D97-AF65-F5344CB8AC3E}">
        <p14:creationId xmlns:p14="http://schemas.microsoft.com/office/powerpoint/2010/main" val="332778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91, 92</a:t>
            </a:r>
          </a:p>
        </p:txBody>
      </p:sp>
      <p:sp>
        <p:nvSpPr>
          <p:cNvPr id="3" name="Content Placeholder 2"/>
          <p:cNvSpPr>
            <a:spLocks noGrp="1"/>
          </p:cNvSpPr>
          <p:nvPr>
            <p:ph idx="1"/>
          </p:nvPr>
        </p:nvSpPr>
        <p:spPr>
          <a:xfrm>
            <a:off x="914400" y="1735137"/>
            <a:ext cx="7313613" cy="4862655"/>
          </a:xfrm>
        </p:spPr>
        <p:txBody>
          <a:bodyPr>
            <a:normAutofit lnSpcReduction="10000"/>
          </a:bodyPr>
          <a:lstStyle/>
          <a:p>
            <a:r>
              <a:rPr lang="en-US" b="1" dirty="0"/>
              <a:t> </a:t>
            </a:r>
            <a:r>
              <a:rPr lang="en-US" sz="2600" b="1" dirty="0"/>
              <a:t>91. Name one US territory.</a:t>
            </a:r>
          </a:p>
          <a:p>
            <a:pPr lvl="1"/>
            <a:r>
              <a:rPr lang="en-US" sz="2600" b="1" dirty="0"/>
              <a:t>Puerto Rico</a:t>
            </a:r>
          </a:p>
          <a:p>
            <a:pPr lvl="1"/>
            <a:r>
              <a:rPr lang="en-US" sz="2600" b="1" dirty="0"/>
              <a:t>US Virgin Islands</a:t>
            </a:r>
          </a:p>
          <a:p>
            <a:pPr lvl="1"/>
            <a:r>
              <a:rPr lang="en-US" sz="2600" b="1" dirty="0"/>
              <a:t>American Samoa</a:t>
            </a:r>
          </a:p>
          <a:p>
            <a:pPr lvl="1"/>
            <a:r>
              <a:rPr lang="en-US" sz="2600" b="1" dirty="0"/>
              <a:t>Northern Mariana Islands </a:t>
            </a:r>
          </a:p>
          <a:p>
            <a:pPr lvl="1"/>
            <a:r>
              <a:rPr lang="en-US" sz="2600" b="1" dirty="0"/>
              <a:t>Guam</a:t>
            </a:r>
          </a:p>
          <a:p>
            <a:r>
              <a:rPr lang="en-US" sz="2600" b="1" dirty="0"/>
              <a:t>92. Name one state that borders Canada</a:t>
            </a:r>
          </a:p>
          <a:p>
            <a:pPr lvl="1"/>
            <a:r>
              <a:rPr lang="en-US" sz="2600" b="1" dirty="0"/>
              <a:t>Maine, New Hampshire, Vermont, New York, Pennsylvania, Ohio, Michigan, Minnesota, North Dakota, Montana, Idaho, Washington, Alaska</a:t>
            </a:r>
          </a:p>
        </p:txBody>
      </p:sp>
    </p:spTree>
    <p:extLst>
      <p:ext uri="{BB962C8B-B14F-4D97-AF65-F5344CB8AC3E}">
        <p14:creationId xmlns:p14="http://schemas.microsoft.com/office/powerpoint/2010/main" val="74927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93, 94, 95</a:t>
            </a:r>
          </a:p>
        </p:txBody>
      </p:sp>
      <p:sp>
        <p:nvSpPr>
          <p:cNvPr id="3" name="Content Placeholder 2"/>
          <p:cNvSpPr>
            <a:spLocks noGrp="1"/>
          </p:cNvSpPr>
          <p:nvPr>
            <p:ph idx="1"/>
          </p:nvPr>
        </p:nvSpPr>
        <p:spPr>
          <a:xfrm>
            <a:off x="914400" y="1735137"/>
            <a:ext cx="7313613" cy="4950861"/>
          </a:xfrm>
        </p:spPr>
        <p:txBody>
          <a:bodyPr>
            <a:normAutofit/>
          </a:bodyPr>
          <a:lstStyle/>
          <a:p>
            <a:r>
              <a:rPr lang="en-US" b="1" dirty="0"/>
              <a:t>93. Name one state that borders Mexico.</a:t>
            </a:r>
          </a:p>
          <a:p>
            <a:pPr lvl="1"/>
            <a:r>
              <a:rPr lang="en-US" b="1" dirty="0"/>
              <a:t>California</a:t>
            </a:r>
          </a:p>
          <a:p>
            <a:pPr lvl="1"/>
            <a:r>
              <a:rPr lang="en-US" b="1" dirty="0"/>
              <a:t>Arizona</a:t>
            </a:r>
          </a:p>
          <a:p>
            <a:pPr lvl="1"/>
            <a:r>
              <a:rPr lang="en-US" b="1" dirty="0"/>
              <a:t>New Mexico</a:t>
            </a:r>
          </a:p>
          <a:p>
            <a:pPr lvl="1"/>
            <a:r>
              <a:rPr lang="en-US" b="1" dirty="0"/>
              <a:t>Texas</a:t>
            </a:r>
          </a:p>
          <a:p>
            <a:r>
              <a:rPr lang="en-US" b="1" dirty="0"/>
              <a:t>94. What is the capital of the US?</a:t>
            </a:r>
          </a:p>
          <a:p>
            <a:pPr lvl="1"/>
            <a:r>
              <a:rPr lang="en-US" b="1" dirty="0"/>
              <a:t>Washington D.C.</a:t>
            </a:r>
          </a:p>
          <a:p>
            <a:r>
              <a:rPr lang="en-US" b="1" dirty="0"/>
              <a:t>95. Where is the Statue of Liberty?</a:t>
            </a:r>
          </a:p>
          <a:p>
            <a:pPr lvl="1"/>
            <a:r>
              <a:rPr lang="en-US" b="1" dirty="0"/>
              <a:t>New York (Harbor)</a:t>
            </a:r>
          </a:p>
          <a:p>
            <a:pPr lvl="1"/>
            <a:r>
              <a:rPr lang="en-US" b="1" dirty="0"/>
              <a:t>Liberty Island</a:t>
            </a:r>
          </a:p>
        </p:txBody>
      </p:sp>
    </p:spTree>
    <p:extLst>
      <p:ext uri="{BB962C8B-B14F-4D97-AF65-F5344CB8AC3E}">
        <p14:creationId xmlns:p14="http://schemas.microsoft.com/office/powerpoint/2010/main" val="60131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96, 97, 100</a:t>
            </a:r>
          </a:p>
        </p:txBody>
      </p:sp>
      <p:sp>
        <p:nvSpPr>
          <p:cNvPr id="3" name="Content Placeholder 2"/>
          <p:cNvSpPr>
            <a:spLocks noGrp="1"/>
          </p:cNvSpPr>
          <p:nvPr>
            <p:ph idx="1"/>
          </p:nvPr>
        </p:nvSpPr>
        <p:spPr>
          <a:xfrm>
            <a:off x="914400" y="1735137"/>
            <a:ext cx="7313613" cy="4862655"/>
          </a:xfrm>
        </p:spPr>
        <p:txBody>
          <a:bodyPr>
            <a:normAutofit/>
          </a:bodyPr>
          <a:lstStyle/>
          <a:p>
            <a:r>
              <a:rPr lang="en-US" b="1" dirty="0"/>
              <a:t>96. Why does the flag have 13 stripes?	</a:t>
            </a:r>
          </a:p>
          <a:p>
            <a:pPr lvl="1"/>
            <a:r>
              <a:rPr lang="en-US" b="1" dirty="0"/>
              <a:t>Because there is one for each of the 13 original colonies</a:t>
            </a:r>
          </a:p>
          <a:p>
            <a:r>
              <a:rPr lang="en-US" b="1" dirty="0"/>
              <a:t>97. Why does the flag have 50 stars?</a:t>
            </a:r>
          </a:p>
          <a:p>
            <a:pPr lvl="1"/>
            <a:r>
              <a:rPr lang="en-US" b="1" dirty="0"/>
              <a:t>Because there is one for each of the 50 states</a:t>
            </a:r>
          </a:p>
          <a:p>
            <a:r>
              <a:rPr lang="en-US" b="1" dirty="0"/>
              <a:t>100. Name two national US Holidays.</a:t>
            </a:r>
          </a:p>
          <a:p>
            <a:pPr lvl="1"/>
            <a:r>
              <a:rPr lang="en-US" b="1" dirty="0"/>
              <a:t>New Year’s Day, Martin Luther King Jr. Day, Presidents’ Day, Memorial Day, Independence Day, Labor Day, Columbus Day, Veterans Day, Thanksgiving, Christmas</a:t>
            </a:r>
          </a:p>
        </p:txBody>
      </p:sp>
    </p:spTree>
    <p:extLst>
      <p:ext uri="{BB962C8B-B14F-4D97-AF65-F5344CB8AC3E}">
        <p14:creationId xmlns:p14="http://schemas.microsoft.com/office/powerpoint/2010/main" val="375314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7, 11, 12</a:t>
            </a:r>
          </a:p>
        </p:txBody>
      </p:sp>
      <p:sp>
        <p:nvSpPr>
          <p:cNvPr id="3" name="Content Placeholder 2"/>
          <p:cNvSpPr>
            <a:spLocks noGrp="1"/>
          </p:cNvSpPr>
          <p:nvPr>
            <p:ph idx="1"/>
          </p:nvPr>
        </p:nvSpPr>
        <p:spPr/>
        <p:txBody>
          <a:bodyPr>
            <a:noAutofit/>
          </a:bodyPr>
          <a:lstStyle/>
          <a:p>
            <a:pPr algn="just"/>
            <a:r>
              <a:rPr lang="en-US" sz="3200" b="1" dirty="0"/>
              <a:t>7. How many amendments does the Constitution have?</a:t>
            </a:r>
          </a:p>
          <a:p>
            <a:pPr lvl="1" algn="just"/>
            <a:r>
              <a:rPr lang="en-US" sz="3200" b="1" dirty="0"/>
              <a:t>27 Amendments</a:t>
            </a:r>
          </a:p>
          <a:p>
            <a:pPr algn="just"/>
            <a:r>
              <a:rPr lang="en-US" sz="3200" b="1" dirty="0"/>
              <a:t>11. Economic System of the US?</a:t>
            </a:r>
          </a:p>
          <a:p>
            <a:pPr lvl="1" algn="just"/>
            <a:r>
              <a:rPr lang="en-US" sz="3200" b="1" dirty="0"/>
              <a:t>Capitalist/Market Economy</a:t>
            </a:r>
          </a:p>
          <a:p>
            <a:pPr algn="just"/>
            <a:r>
              <a:rPr lang="en-US" sz="3200" b="1" dirty="0"/>
              <a:t>12. What is the “rule of law”?</a:t>
            </a:r>
          </a:p>
          <a:p>
            <a:pPr lvl="1" algn="just"/>
            <a:r>
              <a:rPr lang="en-US" sz="3200" b="1" dirty="0"/>
              <a:t>Everyone must follow the law/ no one is above the law</a:t>
            </a:r>
          </a:p>
        </p:txBody>
      </p:sp>
    </p:spTree>
    <p:extLst>
      <p:ext uri="{BB962C8B-B14F-4D97-AF65-F5344CB8AC3E}">
        <p14:creationId xmlns:p14="http://schemas.microsoft.com/office/powerpoint/2010/main" val="125430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23, 28, 29	</a:t>
            </a:r>
          </a:p>
        </p:txBody>
      </p:sp>
      <p:sp>
        <p:nvSpPr>
          <p:cNvPr id="3" name="Content Placeholder 2"/>
          <p:cNvSpPr>
            <a:spLocks noGrp="1"/>
          </p:cNvSpPr>
          <p:nvPr>
            <p:ph idx="1"/>
          </p:nvPr>
        </p:nvSpPr>
        <p:spPr/>
        <p:txBody>
          <a:bodyPr>
            <a:noAutofit/>
          </a:bodyPr>
          <a:lstStyle/>
          <a:p>
            <a:r>
              <a:rPr lang="en-US" sz="3200" b="1" dirty="0"/>
              <a:t>23. Name your US Representative.</a:t>
            </a:r>
          </a:p>
          <a:p>
            <a:pPr lvl="1"/>
            <a:r>
              <a:rPr lang="en-US" sz="3200" b="1" dirty="0"/>
              <a:t>John Curtis</a:t>
            </a:r>
          </a:p>
          <a:p>
            <a:r>
              <a:rPr lang="en-US" sz="3200" b="1" dirty="0"/>
              <a:t>28. What is the name of the President of the United States now?</a:t>
            </a:r>
          </a:p>
          <a:p>
            <a:pPr lvl="1"/>
            <a:r>
              <a:rPr lang="en-US" sz="3200" b="1" dirty="0"/>
              <a:t>Donald J Trump</a:t>
            </a:r>
          </a:p>
          <a:p>
            <a:r>
              <a:rPr lang="en-US" sz="3200" b="1" dirty="0"/>
              <a:t>29. What is the name of the Vice-President of the United States now?</a:t>
            </a:r>
          </a:p>
          <a:p>
            <a:pPr lvl="1"/>
            <a:r>
              <a:rPr lang="en-US" sz="3200" b="1" dirty="0"/>
              <a:t>Mike Pence</a:t>
            </a:r>
          </a:p>
        </p:txBody>
      </p:sp>
    </p:spTree>
    <p:extLst>
      <p:ext uri="{BB962C8B-B14F-4D97-AF65-F5344CB8AC3E}">
        <p14:creationId xmlns:p14="http://schemas.microsoft.com/office/powerpoint/2010/main" val="84035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31, 35, 36</a:t>
            </a:r>
          </a:p>
        </p:txBody>
      </p:sp>
      <p:sp>
        <p:nvSpPr>
          <p:cNvPr id="3" name="Content Placeholder 2"/>
          <p:cNvSpPr>
            <a:spLocks noGrp="1"/>
          </p:cNvSpPr>
          <p:nvPr>
            <p:ph idx="1"/>
          </p:nvPr>
        </p:nvSpPr>
        <p:spPr>
          <a:xfrm>
            <a:off x="914400" y="1735138"/>
            <a:ext cx="7313613" cy="4792090"/>
          </a:xfrm>
        </p:spPr>
        <p:txBody>
          <a:bodyPr>
            <a:normAutofit fontScale="92500" lnSpcReduction="20000"/>
          </a:bodyPr>
          <a:lstStyle/>
          <a:p>
            <a:r>
              <a:rPr lang="en-US" sz="3000" b="1" dirty="0"/>
              <a:t>31. If both the President and the Vice President can no longer serve, who becomes President?</a:t>
            </a:r>
          </a:p>
          <a:p>
            <a:pPr lvl="1"/>
            <a:r>
              <a:rPr lang="en-US" sz="3000" b="1" dirty="0"/>
              <a:t>Speaker of the House</a:t>
            </a:r>
          </a:p>
          <a:p>
            <a:r>
              <a:rPr lang="en-US" sz="3000" b="1" dirty="0"/>
              <a:t>35. What does the President’s Cabinet do?</a:t>
            </a:r>
          </a:p>
          <a:p>
            <a:pPr lvl="1"/>
            <a:r>
              <a:rPr lang="en-US" sz="3000" b="1" dirty="0"/>
              <a:t>Advises the President</a:t>
            </a:r>
          </a:p>
          <a:p>
            <a:r>
              <a:rPr lang="en-US" sz="3000" b="1" dirty="0"/>
              <a:t>36. What are two Cabinet-level positions?</a:t>
            </a:r>
          </a:p>
          <a:p>
            <a:pPr lvl="1"/>
            <a:r>
              <a:rPr lang="en-US" b="1" dirty="0"/>
              <a:t>Vice President, Attorney General, Secretary of: Agriculture, Commerce, Defense, Education, Energy, Health and Human Services, Homeland Security, Housing and Urban Development, the Interior, Labor, State, Transportation, the Treasury, Veterans Affairs</a:t>
            </a:r>
          </a:p>
        </p:txBody>
      </p:sp>
    </p:spTree>
    <p:extLst>
      <p:ext uri="{BB962C8B-B14F-4D97-AF65-F5344CB8AC3E}">
        <p14:creationId xmlns:p14="http://schemas.microsoft.com/office/powerpoint/2010/main" val="37497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40, 43, 44, 46</a:t>
            </a:r>
          </a:p>
        </p:txBody>
      </p:sp>
      <p:sp>
        <p:nvSpPr>
          <p:cNvPr id="3" name="Content Placeholder 2"/>
          <p:cNvSpPr>
            <a:spLocks noGrp="1"/>
          </p:cNvSpPr>
          <p:nvPr>
            <p:ph idx="1"/>
          </p:nvPr>
        </p:nvSpPr>
        <p:spPr>
          <a:xfrm>
            <a:off x="914400" y="1735138"/>
            <a:ext cx="7313613" cy="4633320"/>
          </a:xfrm>
        </p:spPr>
        <p:txBody>
          <a:bodyPr>
            <a:normAutofit/>
          </a:bodyPr>
          <a:lstStyle/>
          <a:p>
            <a:r>
              <a:rPr lang="en-US" b="1" dirty="0"/>
              <a:t>40. Who is the Chief Justice of the United States now?</a:t>
            </a:r>
          </a:p>
          <a:p>
            <a:pPr lvl="1"/>
            <a:r>
              <a:rPr lang="en-US" sz="2400" b="1" dirty="0"/>
              <a:t>John Roberts</a:t>
            </a:r>
          </a:p>
          <a:p>
            <a:r>
              <a:rPr lang="en-US" b="1" dirty="0"/>
              <a:t>43. Who is the Governor of your state now?</a:t>
            </a:r>
          </a:p>
          <a:p>
            <a:pPr lvl="1"/>
            <a:r>
              <a:rPr lang="en-US" sz="2400" b="1" dirty="0"/>
              <a:t>Gary Herbert</a:t>
            </a:r>
          </a:p>
          <a:p>
            <a:r>
              <a:rPr lang="en-US" b="1" dirty="0"/>
              <a:t>44. What is the capital of your state?</a:t>
            </a:r>
          </a:p>
          <a:p>
            <a:pPr lvl="1"/>
            <a:r>
              <a:rPr lang="en-US" sz="2400" b="1" dirty="0"/>
              <a:t>Salt Lake City</a:t>
            </a:r>
          </a:p>
          <a:p>
            <a:r>
              <a:rPr lang="en-US" b="1" dirty="0"/>
              <a:t>46. What is the political party of the President now?</a:t>
            </a:r>
          </a:p>
          <a:p>
            <a:pPr lvl="1"/>
            <a:r>
              <a:rPr lang="en-US" sz="2400" b="1" dirty="0"/>
              <a:t>Republican</a:t>
            </a:r>
          </a:p>
        </p:txBody>
      </p:sp>
    </p:spTree>
    <p:extLst>
      <p:ext uri="{BB962C8B-B14F-4D97-AF65-F5344CB8AC3E}">
        <p14:creationId xmlns:p14="http://schemas.microsoft.com/office/powerpoint/2010/main" val="11809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47, 48, 49</a:t>
            </a:r>
          </a:p>
        </p:txBody>
      </p:sp>
      <p:sp>
        <p:nvSpPr>
          <p:cNvPr id="3" name="Content Placeholder 2"/>
          <p:cNvSpPr>
            <a:spLocks noGrp="1"/>
          </p:cNvSpPr>
          <p:nvPr>
            <p:ph idx="1"/>
          </p:nvPr>
        </p:nvSpPr>
        <p:spPr>
          <a:xfrm>
            <a:off x="914400" y="1735138"/>
            <a:ext cx="7313613" cy="4880296"/>
          </a:xfrm>
        </p:spPr>
        <p:txBody>
          <a:bodyPr>
            <a:normAutofit fontScale="92500" lnSpcReduction="10000"/>
          </a:bodyPr>
          <a:lstStyle/>
          <a:p>
            <a:r>
              <a:rPr lang="en-US" b="1" dirty="0"/>
              <a:t>47. What is the name of the Speaker of the House right now?</a:t>
            </a:r>
          </a:p>
          <a:p>
            <a:pPr lvl="1"/>
            <a:r>
              <a:rPr lang="en-US" b="1" dirty="0"/>
              <a:t>Nancy Pelosi</a:t>
            </a:r>
          </a:p>
          <a:p>
            <a:r>
              <a:rPr lang="en-US" b="1" dirty="0"/>
              <a:t>48. Describe the four amendments in the Constitution about who can vote.</a:t>
            </a:r>
          </a:p>
          <a:p>
            <a:pPr lvl="1"/>
            <a:r>
              <a:rPr lang="en-US" b="1" dirty="0"/>
              <a:t>Citizens 18 and older can vote</a:t>
            </a:r>
          </a:p>
          <a:p>
            <a:pPr lvl="1"/>
            <a:r>
              <a:rPr lang="en-US" b="1" dirty="0"/>
              <a:t>You don’t have to pay to vote</a:t>
            </a:r>
          </a:p>
          <a:p>
            <a:pPr lvl="1"/>
            <a:r>
              <a:rPr lang="en-US" b="1" dirty="0"/>
              <a:t>Women and men can vote</a:t>
            </a:r>
          </a:p>
          <a:p>
            <a:pPr lvl="1"/>
            <a:r>
              <a:rPr lang="en-US" b="1" dirty="0"/>
              <a:t>A male of any race can vote</a:t>
            </a:r>
          </a:p>
          <a:p>
            <a:r>
              <a:rPr lang="en-US" b="1" dirty="0"/>
              <a:t>49. What is one responsibility that is only for US Citizens? </a:t>
            </a:r>
          </a:p>
          <a:p>
            <a:pPr lvl="1"/>
            <a:r>
              <a:rPr lang="en-US" b="1" dirty="0"/>
              <a:t>Serve on a jury</a:t>
            </a:r>
          </a:p>
          <a:p>
            <a:pPr lvl="1"/>
            <a:r>
              <a:rPr lang="en-US" b="1" dirty="0"/>
              <a:t>Vote in a federal election</a:t>
            </a:r>
          </a:p>
        </p:txBody>
      </p:sp>
    </p:spTree>
    <p:extLst>
      <p:ext uri="{BB962C8B-B14F-4D97-AF65-F5344CB8AC3E}">
        <p14:creationId xmlns:p14="http://schemas.microsoft.com/office/powerpoint/2010/main" val="84124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50, 51, 53</a:t>
            </a:r>
          </a:p>
        </p:txBody>
      </p:sp>
      <p:sp>
        <p:nvSpPr>
          <p:cNvPr id="3" name="Content Placeholder 2"/>
          <p:cNvSpPr>
            <a:spLocks noGrp="1"/>
          </p:cNvSpPr>
          <p:nvPr>
            <p:ph idx="1"/>
          </p:nvPr>
        </p:nvSpPr>
        <p:spPr>
          <a:xfrm>
            <a:off x="914400" y="1735137"/>
            <a:ext cx="7313613" cy="4315779"/>
          </a:xfrm>
        </p:spPr>
        <p:txBody>
          <a:bodyPr>
            <a:normAutofit fontScale="92500" lnSpcReduction="10000"/>
          </a:bodyPr>
          <a:lstStyle/>
          <a:p>
            <a:r>
              <a:rPr lang="en-US" b="1" dirty="0"/>
              <a:t>50. Name one right only for US Citizens.</a:t>
            </a:r>
          </a:p>
          <a:p>
            <a:pPr lvl="1"/>
            <a:r>
              <a:rPr lang="en-US" b="1" dirty="0"/>
              <a:t>Vote in a federal election</a:t>
            </a:r>
          </a:p>
          <a:p>
            <a:pPr lvl="1"/>
            <a:r>
              <a:rPr lang="en-US" b="1" dirty="0"/>
              <a:t>Run for federal office</a:t>
            </a:r>
          </a:p>
          <a:p>
            <a:r>
              <a:rPr lang="en-US" b="1" dirty="0"/>
              <a:t>51. What are two rights of everyone living in the US?</a:t>
            </a:r>
          </a:p>
          <a:p>
            <a:pPr lvl="1"/>
            <a:r>
              <a:rPr lang="en-US" b="1" dirty="0"/>
              <a:t>Right to bear arms, Freedom of: expression, speech, assembly, petition, worship</a:t>
            </a:r>
          </a:p>
          <a:p>
            <a:r>
              <a:rPr lang="en-US" b="1" dirty="0"/>
              <a:t>53. What is one promise you make when you become a US Citizen? </a:t>
            </a:r>
          </a:p>
          <a:p>
            <a:pPr lvl="1"/>
            <a:r>
              <a:rPr lang="en-US" b="1" dirty="0"/>
              <a:t>Give up loyalty to other countries, defend the Constitution and laws of the US, obey the laws of the US, serve in the US military (if needed), serve the nation if needed, be loyal to the US</a:t>
            </a:r>
          </a:p>
        </p:txBody>
      </p:sp>
    </p:spTree>
    <p:extLst>
      <p:ext uri="{BB962C8B-B14F-4D97-AF65-F5344CB8AC3E}">
        <p14:creationId xmlns:p14="http://schemas.microsoft.com/office/powerpoint/2010/main" val="181191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56, 57, 64</a:t>
            </a:r>
          </a:p>
        </p:txBody>
      </p:sp>
      <p:sp>
        <p:nvSpPr>
          <p:cNvPr id="3" name="Content Placeholder 2"/>
          <p:cNvSpPr>
            <a:spLocks noGrp="1"/>
          </p:cNvSpPr>
          <p:nvPr>
            <p:ph idx="1"/>
          </p:nvPr>
        </p:nvSpPr>
        <p:spPr>
          <a:xfrm>
            <a:off x="914400" y="1735137"/>
            <a:ext cx="7313613" cy="4950861"/>
          </a:xfrm>
        </p:spPr>
        <p:txBody>
          <a:bodyPr>
            <a:normAutofit/>
          </a:bodyPr>
          <a:lstStyle/>
          <a:p>
            <a:r>
              <a:rPr lang="en-US" b="1" dirty="0"/>
              <a:t>56. When is the last day you can send in federal income tax forms?</a:t>
            </a:r>
          </a:p>
          <a:p>
            <a:pPr lvl="1"/>
            <a:r>
              <a:rPr lang="en-US" b="1" dirty="0"/>
              <a:t>April 15</a:t>
            </a:r>
            <a:r>
              <a:rPr lang="en-US" b="1" baseline="30000" dirty="0"/>
              <a:t>th</a:t>
            </a:r>
            <a:r>
              <a:rPr lang="en-US" b="1" dirty="0"/>
              <a:t> </a:t>
            </a:r>
          </a:p>
          <a:p>
            <a:r>
              <a:rPr lang="en-US" b="1" dirty="0"/>
              <a:t>57. When must all men register the Selective Service (draft)?</a:t>
            </a:r>
          </a:p>
          <a:p>
            <a:pPr lvl="1"/>
            <a:r>
              <a:rPr lang="en-US" b="1" dirty="0"/>
              <a:t>Between the ages of 18-26</a:t>
            </a:r>
          </a:p>
          <a:p>
            <a:r>
              <a:rPr lang="en-US" b="1" dirty="0"/>
              <a:t>64. Name three of the original 13 states.</a:t>
            </a:r>
          </a:p>
          <a:p>
            <a:pPr lvl="1"/>
            <a:r>
              <a:rPr lang="en-US" b="1" dirty="0"/>
              <a:t>New Hampshire, Massachusetts, Rhode Island, Connecticut, New York, New Jersey, Pennsylvania, Delaware, Maryland, Virginia, North Carolina, South Carolina, Georgia</a:t>
            </a:r>
          </a:p>
          <a:p>
            <a:endParaRPr lang="en-US" b="1" dirty="0"/>
          </a:p>
        </p:txBody>
      </p:sp>
    </p:spTree>
    <p:extLst>
      <p:ext uri="{BB962C8B-B14F-4D97-AF65-F5344CB8AC3E}">
        <p14:creationId xmlns:p14="http://schemas.microsoft.com/office/powerpoint/2010/main" val="142291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66, 67, 68</a:t>
            </a:r>
          </a:p>
        </p:txBody>
      </p:sp>
      <p:sp>
        <p:nvSpPr>
          <p:cNvPr id="3" name="Content Placeholder 2"/>
          <p:cNvSpPr>
            <a:spLocks noGrp="1"/>
          </p:cNvSpPr>
          <p:nvPr>
            <p:ph idx="1"/>
          </p:nvPr>
        </p:nvSpPr>
        <p:spPr>
          <a:xfrm>
            <a:off x="914400" y="1735138"/>
            <a:ext cx="7313613" cy="5122862"/>
          </a:xfrm>
        </p:spPr>
        <p:txBody>
          <a:bodyPr>
            <a:normAutofit lnSpcReduction="10000"/>
          </a:bodyPr>
          <a:lstStyle/>
          <a:p>
            <a:r>
              <a:rPr lang="en-US" b="1" dirty="0"/>
              <a:t>66. When was the Constitution written?</a:t>
            </a:r>
          </a:p>
          <a:p>
            <a:pPr lvl="1"/>
            <a:r>
              <a:rPr lang="en-US" b="1" dirty="0"/>
              <a:t>1787</a:t>
            </a:r>
          </a:p>
          <a:p>
            <a:r>
              <a:rPr lang="en-US" b="1" dirty="0"/>
              <a:t>67. Name one of the writers of the Federalist Papers.</a:t>
            </a:r>
          </a:p>
          <a:p>
            <a:pPr lvl="1"/>
            <a:r>
              <a:rPr lang="en-US" b="1" dirty="0"/>
              <a:t>James Madison</a:t>
            </a:r>
          </a:p>
          <a:p>
            <a:pPr lvl="1"/>
            <a:r>
              <a:rPr lang="en-US" b="1" dirty="0"/>
              <a:t>Alexander Hamilton</a:t>
            </a:r>
          </a:p>
          <a:p>
            <a:pPr lvl="1"/>
            <a:r>
              <a:rPr lang="en-US" b="1" dirty="0"/>
              <a:t>John Jay</a:t>
            </a:r>
          </a:p>
          <a:p>
            <a:pPr lvl="1"/>
            <a:r>
              <a:rPr lang="en-US" b="1" dirty="0" err="1"/>
              <a:t>Publius</a:t>
            </a:r>
            <a:endParaRPr lang="en-US" b="1" dirty="0"/>
          </a:p>
          <a:p>
            <a:r>
              <a:rPr lang="en-US" b="1" dirty="0"/>
              <a:t>68. What is one thing Benjamin Franklin is famous for?</a:t>
            </a:r>
          </a:p>
          <a:p>
            <a:pPr lvl="1"/>
            <a:r>
              <a:rPr lang="en-US" b="1" dirty="0"/>
              <a:t>US Diplomat, oldest member of Constitutional Convention, first Postmaster general of the US, writer of “Poor Richard’s Almanac”, started the first free libraries</a:t>
            </a:r>
          </a:p>
        </p:txBody>
      </p:sp>
    </p:spTree>
    <p:extLst>
      <p:ext uri="{BB962C8B-B14F-4D97-AF65-F5344CB8AC3E}">
        <p14:creationId xmlns:p14="http://schemas.microsoft.com/office/powerpoint/2010/main" val="390544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137</TotalTime>
  <Words>1055</Words>
  <Application>Microsoft Macintosh PowerPoint</Application>
  <PresentationFormat>On-screen Show (4:3)</PresentationFormat>
  <Paragraphs>132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Goudy Old Style</vt:lpstr>
      <vt:lpstr>Impact</vt:lpstr>
      <vt:lpstr>Rockwell</vt:lpstr>
      <vt:lpstr>Inkwell</vt:lpstr>
      <vt:lpstr>Civics Test</vt:lpstr>
      <vt:lpstr>Questions 7, 11, 12</vt:lpstr>
      <vt:lpstr>Questions 23, 28, 29 </vt:lpstr>
      <vt:lpstr>Questions 31, 35, 36</vt:lpstr>
      <vt:lpstr>Questions 40, 43, 44, 46</vt:lpstr>
      <vt:lpstr>Questions 47, 48, 49</vt:lpstr>
      <vt:lpstr>Questions 50, 51, 53</vt:lpstr>
      <vt:lpstr>Questions 56, 57, 64</vt:lpstr>
      <vt:lpstr>Questions 66, 67, 68</vt:lpstr>
      <vt:lpstr>Questions 74, 75, 76</vt:lpstr>
      <vt:lpstr>Questions 77, 78, 79</vt:lpstr>
      <vt:lpstr> Questions 80, 81, 82</vt:lpstr>
      <vt:lpstr>Questions 83, 84, 85</vt:lpstr>
      <vt:lpstr>Questions 88, 89, 90</vt:lpstr>
      <vt:lpstr>Questions 91, 92</vt:lpstr>
      <vt:lpstr>Questions 93, 94, 95</vt:lpstr>
      <vt:lpstr>Questions 96, 97, 100</vt:lpstr>
    </vt:vector>
  </TitlesOfParts>
  <Company>Provo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Civics Test</dc:title>
  <dc:creator>Amanda Eskeets</dc:creator>
  <cp:lastModifiedBy>Microsoft Office User</cp:lastModifiedBy>
  <cp:revision>24</cp:revision>
  <dcterms:created xsi:type="dcterms:W3CDTF">2017-02-15T20:58:58Z</dcterms:created>
  <dcterms:modified xsi:type="dcterms:W3CDTF">2019-03-01T16:06:57Z</dcterms:modified>
</cp:coreProperties>
</file>